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28"/>
  </p:notesMasterIdLst>
  <p:sldIdLst>
    <p:sldId id="257" r:id="rId3"/>
    <p:sldId id="259" r:id="rId4"/>
    <p:sldId id="260" r:id="rId5"/>
    <p:sldId id="261" r:id="rId6"/>
    <p:sldId id="262" r:id="rId7"/>
    <p:sldId id="264" r:id="rId8"/>
    <p:sldId id="263" r:id="rId9"/>
    <p:sldId id="297" r:id="rId10"/>
    <p:sldId id="265" r:id="rId11"/>
    <p:sldId id="287" r:id="rId12"/>
    <p:sldId id="288" r:id="rId13"/>
    <p:sldId id="289" r:id="rId14"/>
    <p:sldId id="267" r:id="rId15"/>
    <p:sldId id="268" r:id="rId16"/>
    <p:sldId id="286" r:id="rId17"/>
    <p:sldId id="269" r:id="rId18"/>
    <p:sldId id="276" r:id="rId19"/>
    <p:sldId id="290" r:id="rId20"/>
    <p:sldId id="280" r:id="rId21"/>
    <p:sldId id="291" r:id="rId22"/>
    <p:sldId id="293" r:id="rId23"/>
    <p:sldId id="283" r:id="rId24"/>
    <p:sldId id="294" r:id="rId25"/>
    <p:sldId id="295" r:id="rId26"/>
    <p:sldId id="29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75" d="100"/>
          <a:sy n="75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B02B7-05B7-44DA-BF7C-CC29F343017B}" type="datetimeFigureOut">
              <a:rPr lang="en-US" smtClean="0"/>
              <a:t>11/14/2013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191F6-3AFE-4076-A4BD-912196B693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1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913BF-8487-7E44-9944-95EF8F244E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05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913BF-8487-7E44-9944-95EF8F244E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46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7B851DF0-A5E6-4BE3-A55A-7C46EB882579}" type="datetimeFigureOut">
              <a:rPr lang="en-US" smtClean="0"/>
              <a:t>11/14/2013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CD4CA21-4DB2-4B4B-916A-155EECF37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7705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1DF0-A5E6-4BE3-A55A-7C46EB882579}" type="datetimeFigureOut">
              <a:rPr lang="en-US" smtClean="0"/>
              <a:t>11/14/2013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CA21-4DB2-4B4B-916A-155EECF371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6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1DF0-A5E6-4BE3-A55A-7C46EB882579}" type="datetimeFigureOut">
              <a:rPr lang="en-US" smtClean="0"/>
              <a:t>11/14/2013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CA21-4DB2-4B4B-916A-155EECF371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01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18A5-A3B6-4956-893D-ED279171FC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555A-C401-4377-B315-07E43FC7F6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09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18A5-A3B6-4956-893D-ED279171FC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555A-C401-4377-B315-07E43FC7F6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38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18A5-A3B6-4956-893D-ED279171FC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555A-C401-4377-B315-07E43FC7F6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95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18A5-A3B6-4956-893D-ED279171FC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555A-C401-4377-B315-07E43FC7F6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01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18A5-A3B6-4956-893D-ED279171FC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555A-C401-4377-B315-07E43FC7F6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46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18A5-A3B6-4956-893D-ED279171FC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555A-C401-4377-B315-07E43FC7F6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19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18A5-A3B6-4956-893D-ED279171FC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555A-C401-4377-B315-07E43FC7F6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05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18A5-A3B6-4956-893D-ED279171FC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555A-C401-4377-B315-07E43FC7F6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7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1DF0-A5E6-4BE3-A55A-7C46EB882579}" type="datetimeFigureOut">
              <a:rPr lang="en-US" smtClean="0"/>
              <a:t>11/14/2013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CA21-4DB2-4B4B-916A-155EECF371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36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18A5-A3B6-4956-893D-ED279171FC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555A-C401-4377-B315-07E43FC7F6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21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18A5-A3B6-4956-893D-ED279171FC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555A-C401-4377-B315-07E43FC7F6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56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18A5-A3B6-4956-893D-ED279171FC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555A-C401-4377-B315-07E43FC7F6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8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1DF0-A5E6-4BE3-A55A-7C46EB882579}" type="datetimeFigureOut">
              <a:rPr lang="en-US" smtClean="0"/>
              <a:t>11/14/2013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CA21-4DB2-4B4B-916A-155EECF37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102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1DF0-A5E6-4BE3-A55A-7C46EB882579}" type="datetimeFigureOut">
              <a:rPr lang="en-US" smtClean="0"/>
              <a:t>11/14/2013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CA21-4DB2-4B4B-916A-155EECF371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3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1DF0-A5E6-4BE3-A55A-7C46EB882579}" type="datetimeFigureOut">
              <a:rPr lang="en-US" smtClean="0"/>
              <a:t>11/14/2013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CA21-4DB2-4B4B-916A-155EECF371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1DF0-A5E6-4BE3-A55A-7C46EB882579}" type="datetimeFigureOut">
              <a:rPr lang="en-US" smtClean="0"/>
              <a:t>11/14/2013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CA21-4DB2-4B4B-916A-155EECF371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51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1DF0-A5E6-4BE3-A55A-7C46EB882579}" type="datetimeFigureOut">
              <a:rPr lang="en-US" smtClean="0"/>
              <a:t>11/14/2013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CA21-4DB2-4B4B-916A-155EECF371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1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1DF0-A5E6-4BE3-A55A-7C46EB882579}" type="datetimeFigureOut">
              <a:rPr lang="en-US" smtClean="0"/>
              <a:t>11/14/2013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CA21-4DB2-4B4B-916A-155EECF371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40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1DF0-A5E6-4BE3-A55A-7C46EB882579}" type="datetimeFigureOut">
              <a:rPr lang="en-US" smtClean="0"/>
              <a:t>11/14/2013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CA21-4DB2-4B4B-916A-155EECF371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2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7B851DF0-A5E6-4BE3-A55A-7C46EB882579}" type="datetimeFigureOut">
              <a:rPr lang="en-US" smtClean="0"/>
              <a:t>11/14/2013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CD4CA21-4DB2-4B4B-916A-155EECF371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49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618A5-A3B6-4956-893D-ED279171FC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2555A-C401-4377-B315-07E43FC7F6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6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1845441"/>
          </a:xfrm>
        </p:spPr>
        <p:txBody>
          <a:bodyPr/>
          <a:lstStyle/>
          <a:p>
            <a:r>
              <a:rPr lang="en-US" dirty="0" smtClean="0"/>
              <a:t>Pedibus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429000"/>
            <a:ext cx="7342188" cy="272675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Sponsored by Capital City </a:t>
            </a:r>
            <a:r>
              <a:rPr lang="en-US" dirty="0" err="1" smtClean="0"/>
              <a:t>Pedicab</a:t>
            </a:r>
            <a:r>
              <a:rPr lang="en-US" dirty="0" smtClean="0"/>
              <a:t> Company</a:t>
            </a:r>
          </a:p>
          <a:p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n affiliation with the FSU and FAMU College of Engineering</a:t>
            </a:r>
          </a:p>
          <a:p>
            <a:endParaRPr lang="en-US" dirty="0"/>
          </a:p>
          <a:p>
            <a:r>
              <a:rPr lang="en-US" dirty="0" smtClean="0"/>
              <a:t>Team 18</a:t>
            </a:r>
          </a:p>
          <a:p>
            <a:r>
              <a:rPr lang="en-US" dirty="0" smtClean="0"/>
              <a:t>Andrew Galan</a:t>
            </a:r>
          </a:p>
          <a:p>
            <a:r>
              <a:rPr lang="en-US" dirty="0" smtClean="0"/>
              <a:t>John </a:t>
            </a:r>
            <a:r>
              <a:rPr lang="en-US" dirty="0" err="1" smtClean="0"/>
              <a:t>Hassler</a:t>
            </a:r>
            <a:endParaRPr lang="en-US" dirty="0" smtClean="0"/>
          </a:p>
          <a:p>
            <a:r>
              <a:rPr lang="en-US" dirty="0" smtClean="0"/>
              <a:t>James McCord</a:t>
            </a:r>
          </a:p>
          <a:p>
            <a:r>
              <a:rPr lang="en-US" dirty="0" err="1" smtClean="0"/>
              <a:t>Onyewuchi</a:t>
            </a:r>
            <a:r>
              <a:rPr lang="en-US" dirty="0" smtClean="0"/>
              <a:t> </a:t>
            </a:r>
            <a:r>
              <a:rPr lang="en-US" dirty="0" err="1" smtClean="0"/>
              <a:t>Ebere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FE4BAC9-6D41-4691-9299-18EF07EF0177}" type="slidenum">
              <a:rPr lang="en-US" smtClean="0"/>
              <a:t>1</a:t>
            </a:fld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495800" y="672797"/>
            <a:ext cx="3200400" cy="698500"/>
            <a:chOff x="3600" y="14040"/>
            <a:chExt cx="5040" cy="1100"/>
          </a:xfrm>
        </p:grpSpPr>
        <p:pic>
          <p:nvPicPr>
            <p:cNvPr id="5" name="Picture 4" descr="footer_seal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4040"/>
              <a:ext cx="3820" cy="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CCPedicab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" y="14040"/>
              <a:ext cx="90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4258250" y="4293796"/>
            <a:ext cx="5127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Sponsor                                                                               Instructors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Ron Goldstein                                                                    Dr. Kamal Amin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Faculty Advisor				              Dr. Chiang Shih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Patrick Hollis</a:t>
            </a:r>
          </a:p>
        </p:txBody>
      </p:sp>
    </p:spTree>
    <p:extLst>
      <p:ext uri="{BB962C8B-B14F-4D97-AF65-F5344CB8AC3E}">
        <p14:creationId xmlns:p14="http://schemas.microsoft.com/office/powerpoint/2010/main" val="253821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93" y="4430256"/>
            <a:ext cx="6683289" cy="20340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19100"/>
            <a:ext cx="416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prstClr val="black"/>
                </a:solidFill>
              </a:rPr>
              <a:t>Front Axle and Suspension</a:t>
            </a:r>
            <a:endParaRPr lang="en-US" sz="2400" u="sng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028700"/>
            <a:ext cx="53800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Model: </a:t>
            </a:r>
            <a:r>
              <a:rPr lang="en-US" dirty="0" smtClean="0">
                <a:solidFill>
                  <a:prstClr val="black"/>
                </a:solidFill>
              </a:rPr>
              <a:t>Mustang II IFS Front Beam Axle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b="1" dirty="0" smtClean="0">
                <a:solidFill>
                  <a:prstClr val="black"/>
                </a:solidFill>
              </a:rPr>
              <a:t>Pros: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All components are included and assembled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Aesthetically clean finish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Extremely durable and reliable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Includes suspension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b="1" dirty="0" smtClean="0">
                <a:solidFill>
                  <a:prstClr val="black"/>
                </a:solidFill>
              </a:rPr>
              <a:t>Cons: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More expensive than simpler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Heavier than simpler design without suspension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200" y="1155179"/>
            <a:ext cx="4800600" cy="28863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00458" y="6383699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Andrew Galan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fld id="{CFE4BAC9-6D41-4691-9299-18EF07EF017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3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589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prstClr val="black"/>
                </a:solidFill>
              </a:rPr>
              <a:t>Braking Analysis – Hydraulic Disc Brakes</a:t>
            </a:r>
            <a:endParaRPr lang="en-US" sz="2400" u="sng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842665"/>
            <a:ext cx="4699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Assumptions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3000 lb. vehicle sprung weight (including passengers).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Maximum velocity of 5 mph.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Forces applied by driver ranged from 0-100 lbf.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012490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Evaluation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Considerations included: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Force produced by brake pedal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Pressure from the master cylinder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Force provided by the caliper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Force due to the clamps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Friction force caused by the brake pads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Torque applied to the rotor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The force measured about all four tires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773" y="842665"/>
            <a:ext cx="5877053" cy="4608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00458" y="6383699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Andrew Galan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fld id="{CFE4BAC9-6D41-4691-9299-18EF07EF017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3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100" y="393700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prstClr val="black"/>
                </a:solidFill>
              </a:rPr>
              <a:t>Steering Analysis</a:t>
            </a:r>
            <a:endParaRPr lang="en-US" sz="2400" u="sng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9300" y="1199634"/>
            <a:ext cx="47625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Assumptions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There is a 50/50 weight distribution, front to rear.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Wheel base of 140 inches in length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The Pedibus will interact with cornering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Maximum of 60 degrees turning angle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9300" y="4076700"/>
            <a:ext cx="401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Evaluation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The greater the turning radius, the smaller the turning angle.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466334"/>
            <a:ext cx="5905500" cy="3549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00458" y="6383699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Andrew Galan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15" y="253516"/>
            <a:ext cx="9692640" cy="1325562"/>
          </a:xfrm>
        </p:spPr>
        <p:txBody>
          <a:bodyPr/>
          <a:lstStyle/>
          <a:p>
            <a:r>
              <a:rPr lang="en-US" dirty="0" smtClean="0"/>
              <a:t>Drive train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16" y="1922546"/>
            <a:ext cx="5990098" cy="1851002"/>
          </a:xfrm>
        </p:spPr>
        <p:txBody>
          <a:bodyPr>
            <a:normAutofit/>
          </a:bodyPr>
          <a:lstStyle/>
          <a:p>
            <a:r>
              <a:rPr lang="en-US" dirty="0" smtClean="0"/>
              <a:t>In our previous presentation we discussed the linkage between the pedals and the drive shaft</a:t>
            </a:r>
          </a:p>
          <a:p>
            <a:r>
              <a:rPr lang="en-US" dirty="0" smtClean="0"/>
              <a:t>We chose option three for its simplicity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1" t="8483" r="39228" b="76200"/>
          <a:stretch/>
        </p:blipFill>
        <p:spPr>
          <a:xfrm>
            <a:off x="6262814" y="707722"/>
            <a:ext cx="4665091" cy="1820916"/>
          </a:xfrm>
          <a:prstGeom prst="rect">
            <a:avLst/>
          </a:prstGeom>
        </p:spPr>
      </p:pic>
      <p:sp>
        <p:nvSpPr>
          <p:cNvPr id="5" name="Curved Down Arrow 4"/>
          <p:cNvSpPr/>
          <p:nvPr/>
        </p:nvSpPr>
        <p:spPr>
          <a:xfrm flipH="1">
            <a:off x="6506092" y="1019292"/>
            <a:ext cx="1100981" cy="73152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 flipH="1">
            <a:off x="8416280" y="1335883"/>
            <a:ext cx="562726" cy="289249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flipH="1">
            <a:off x="9999089" y="1158992"/>
            <a:ext cx="755781" cy="426723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t="7755" r="37499" b="75646"/>
          <a:stretch/>
        </p:blipFill>
        <p:spPr>
          <a:xfrm>
            <a:off x="6262814" y="2661146"/>
            <a:ext cx="5004221" cy="2014902"/>
          </a:xfrm>
          <a:prstGeom prst="rect">
            <a:avLst/>
          </a:prstGeom>
        </p:spPr>
      </p:pic>
      <p:sp>
        <p:nvSpPr>
          <p:cNvPr id="9" name="Curved Down Arrow 8"/>
          <p:cNvSpPr/>
          <p:nvPr/>
        </p:nvSpPr>
        <p:spPr>
          <a:xfrm>
            <a:off x="6534321" y="3063479"/>
            <a:ext cx="1063690" cy="61582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>
            <a:off x="8325914" y="3418948"/>
            <a:ext cx="341389" cy="21460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 flipH="1">
            <a:off x="8697643" y="3371389"/>
            <a:ext cx="382555" cy="21460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flipH="1">
            <a:off x="10017416" y="3174953"/>
            <a:ext cx="791834" cy="438539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t="6803" r="36443" b="75782"/>
          <a:stretch/>
        </p:blipFill>
        <p:spPr>
          <a:xfrm>
            <a:off x="6212804" y="4732635"/>
            <a:ext cx="4809104" cy="1972965"/>
          </a:xfrm>
          <a:prstGeom prst="rect">
            <a:avLst/>
          </a:prstGeom>
        </p:spPr>
      </p:pic>
      <p:sp>
        <p:nvSpPr>
          <p:cNvPr id="15" name="Curved Down Arrow 14"/>
          <p:cNvSpPr/>
          <p:nvPr/>
        </p:nvSpPr>
        <p:spPr>
          <a:xfrm>
            <a:off x="6730254" y="5300099"/>
            <a:ext cx="895739" cy="438539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Down Arrow 15"/>
          <p:cNvSpPr/>
          <p:nvPr/>
        </p:nvSpPr>
        <p:spPr>
          <a:xfrm flipH="1">
            <a:off x="8373525" y="5467190"/>
            <a:ext cx="513183" cy="25192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Down Arrow 16"/>
          <p:cNvSpPr/>
          <p:nvPr/>
        </p:nvSpPr>
        <p:spPr>
          <a:xfrm flipH="1">
            <a:off x="9934921" y="5367747"/>
            <a:ext cx="647571" cy="30324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510" y="3211474"/>
            <a:ext cx="3370696" cy="34896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00458" y="6383699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John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Hassler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-279399"/>
            <a:ext cx="9692640" cy="1325562"/>
          </a:xfrm>
        </p:spPr>
        <p:txBody>
          <a:bodyPr/>
          <a:lstStyle/>
          <a:p>
            <a:r>
              <a:rPr lang="en-US" dirty="0" smtClean="0"/>
              <a:t>Pulleys to offset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2" y="1363579"/>
            <a:ext cx="6721643" cy="4688221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Pros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will keep the pulleys offset and reduce deflection of 	the chain</a:t>
            </a:r>
          </a:p>
          <a:p>
            <a:pPr marL="0" indent="0">
              <a:buNone/>
            </a:pPr>
            <a:r>
              <a:rPr lang="en-US" dirty="0" smtClean="0"/>
              <a:t>Cons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if the chain binds it will saw through the pulley like 	a chainsaw blade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105" y="3040377"/>
            <a:ext cx="3966421" cy="3342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655027" y="671833"/>
            <a:ext cx="2239890" cy="3171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00458" y="6383699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John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Hassler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reefortbikes.com/images/spacer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2150" y="4017962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reefortbikes.com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otalcycling.com/images/large/21393_1859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17" y="825500"/>
            <a:ext cx="4939815" cy="407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92046" y="5532597"/>
            <a:ext cx="3570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freewheel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501" y="685800"/>
            <a:ext cx="4360862" cy="43608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00458" y="6383699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John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Hassler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86" y="158171"/>
            <a:ext cx="9692640" cy="1339627"/>
          </a:xfrm>
        </p:spPr>
        <p:txBody>
          <a:bodyPr/>
          <a:lstStyle/>
          <a:p>
            <a:r>
              <a:rPr lang="en-US" dirty="0"/>
              <a:t>Drive train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101" y="1700463"/>
            <a:ext cx="3995939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Where to place the free wheel?</a:t>
            </a:r>
          </a:p>
          <a:p>
            <a:r>
              <a:rPr lang="en-US" dirty="0" smtClean="0"/>
              <a:t>Free wheel at pedals</a:t>
            </a:r>
          </a:p>
          <a:p>
            <a:pPr lvl="1"/>
            <a:r>
              <a:rPr lang="en-US" dirty="0" smtClean="0"/>
              <a:t>Both gears and the chain turn whenever the vehicle is moving</a:t>
            </a:r>
          </a:p>
          <a:p>
            <a:pPr lvl="1"/>
            <a:r>
              <a:rPr lang="en-US" dirty="0" smtClean="0"/>
              <a:t>Better design for maintenance</a:t>
            </a:r>
          </a:p>
          <a:p>
            <a:pPr lvl="1"/>
            <a:r>
              <a:rPr lang="en-US" dirty="0" smtClean="0"/>
              <a:t>Not as safe</a:t>
            </a:r>
          </a:p>
          <a:p>
            <a:pPr marL="274320" lvl="1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Free wheel at drive shaft</a:t>
            </a:r>
          </a:p>
          <a:p>
            <a:pPr lvl="1"/>
            <a:r>
              <a:rPr lang="en-US" dirty="0" smtClean="0"/>
              <a:t>Only the drive shaft turns whenever the vehicle is moving</a:t>
            </a:r>
          </a:p>
          <a:p>
            <a:pPr lvl="1"/>
            <a:r>
              <a:rPr lang="en-US" dirty="0" smtClean="0"/>
              <a:t>Better design for safety</a:t>
            </a:r>
          </a:p>
          <a:p>
            <a:pPr lvl="1"/>
            <a:r>
              <a:rPr lang="en-US" dirty="0" smtClean="0"/>
              <a:t>More involved maintenance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731" y="1472950"/>
            <a:ext cx="5280117" cy="2532647"/>
          </a:xfrm>
          <a:prstGeom prst="rect">
            <a:avLst/>
          </a:prstGeom>
        </p:spPr>
      </p:pic>
      <p:sp>
        <p:nvSpPr>
          <p:cNvPr id="6" name="Curved Left Arrow 5"/>
          <p:cNvSpPr/>
          <p:nvPr/>
        </p:nvSpPr>
        <p:spPr>
          <a:xfrm>
            <a:off x="8527791" y="2217118"/>
            <a:ext cx="497306" cy="110690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284117">
            <a:off x="7222181" y="2248581"/>
            <a:ext cx="962527" cy="144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rved Right Arrow 7"/>
          <p:cNvSpPr/>
          <p:nvPr/>
        </p:nvSpPr>
        <p:spPr>
          <a:xfrm flipV="1">
            <a:off x="5895178" y="1920164"/>
            <a:ext cx="625642" cy="170081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 rot="21111282">
            <a:off x="7225467" y="3235793"/>
            <a:ext cx="971161" cy="1764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358" y="4088571"/>
            <a:ext cx="5280117" cy="2532647"/>
          </a:xfrm>
          <a:prstGeom prst="rect">
            <a:avLst/>
          </a:prstGeom>
        </p:spPr>
      </p:pic>
      <p:sp>
        <p:nvSpPr>
          <p:cNvPr id="12" name="Curved Left Arrow 11"/>
          <p:cNvSpPr/>
          <p:nvPr/>
        </p:nvSpPr>
        <p:spPr>
          <a:xfrm>
            <a:off x="10325104" y="5112787"/>
            <a:ext cx="198743" cy="71049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flipV="1">
            <a:off x="9947512" y="5112787"/>
            <a:ext cx="243028" cy="7172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>
            <a:off x="10464087" y="2544887"/>
            <a:ext cx="198743" cy="71049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Right Arrow 16"/>
          <p:cNvSpPr/>
          <p:nvPr/>
        </p:nvSpPr>
        <p:spPr>
          <a:xfrm flipV="1">
            <a:off x="10086495" y="2544887"/>
            <a:ext cx="243028" cy="7172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00458" y="6383699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John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Hassler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0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Gear </a:t>
            </a:r>
            <a:r>
              <a:rPr lang="en-US" dirty="0"/>
              <a:t>R</a:t>
            </a:r>
            <a:r>
              <a:rPr lang="en-US" dirty="0" smtClean="0"/>
              <a:t>atio Selection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3514" y="1925052"/>
                <a:ext cx="6662928" cy="435133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=25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𝑚𝑝h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=440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𝑚𝑖𝑛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𝑟𝑝𝑚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𝑡𝑖𝑟𝑒𝑠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=67.3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𝑟𝑝𝑚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­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𝑟𝑎𝑡𝑖𝑜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𝑅𝑒𝑎𝑟𝐷𝑖𝑓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2.5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𝑟𝑝𝑚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𝐷𝑟𝑖𝑣𝑒𝑆h𝑎𝑓𝑡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𝑟𝑝𝑚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𝑡𝑖𝑟𝑒𝑠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𝑟𝑎𝑡𝑖𝑜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𝑅𝑒𝑎𝑟𝐷𝑖𝑓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=67.3∗2.5=168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𝑟𝑝𝑚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𝑟𝑎𝑡𝑖𝑜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𝑔𝑒𝑎𝑟𝑠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𝑟𝑝𝑚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𝑝𝑒𝑑𝑎𝑙𝑠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𝑟𝑝𝑚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𝐷𝑟𝑖𝑣𝑒𝑆h𝑎𝑓𝑡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𝑟𝑎𝑡𝑖𝑜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𝑔𝑒𝑎𝑟𝑠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=168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𝑟𝑝𝑚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=56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𝑟𝑝𝑚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3514" y="1925052"/>
                <a:ext cx="6662928" cy="4351337"/>
              </a:xfrm>
              <a:blipFill rotWithShape="0">
                <a:blip r:embed="rId2"/>
                <a:stretch>
                  <a:fillRect l="-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442" y="1557931"/>
            <a:ext cx="4031857" cy="4174157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</a:t>
            </a:r>
            <a:fld id="{CFE4BAC9-6D41-4691-9299-18EF07EF017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Speed: It will be difficult to maintain a speed of 5mph due to the total weight of  the </a:t>
            </a:r>
            <a:r>
              <a:rPr lang="en-US" dirty="0" err="1"/>
              <a:t>pedibus</a:t>
            </a:r>
            <a:r>
              <a:rPr lang="en-US" dirty="0" smtClean="0"/>
              <a:t>.</a:t>
            </a:r>
          </a:p>
          <a:p>
            <a:r>
              <a:rPr lang="en-US" dirty="0"/>
              <a:t>Peddling torque: the torque input has been kept at minimum by reducing the total weight of the </a:t>
            </a:r>
            <a:r>
              <a:rPr lang="en-US" dirty="0" err="1"/>
              <a:t>pedibus</a:t>
            </a:r>
            <a:r>
              <a:rPr lang="en-US" dirty="0"/>
              <a:t>.</a:t>
            </a:r>
          </a:p>
          <a:p>
            <a:r>
              <a:rPr lang="en-US" dirty="0"/>
              <a:t>Efficiency: parts that will </a:t>
            </a:r>
            <a:r>
              <a:rPr lang="en-US" dirty="0" smtClean="0"/>
              <a:t>threaten </a:t>
            </a:r>
            <a:r>
              <a:rPr lang="en-US" dirty="0"/>
              <a:t>the efficiency of </a:t>
            </a:r>
            <a:r>
              <a:rPr lang="en-US" dirty="0" smtClean="0"/>
              <a:t>the </a:t>
            </a:r>
            <a:r>
              <a:rPr lang="en-US" dirty="0" err="1"/>
              <a:t>pedibus</a:t>
            </a:r>
            <a:r>
              <a:rPr lang="en-US" dirty="0"/>
              <a:t> </a:t>
            </a:r>
            <a:r>
              <a:rPr lang="en-US" dirty="0" smtClean="0"/>
              <a:t>that have </a:t>
            </a:r>
            <a:r>
              <a:rPr lang="en-US" dirty="0"/>
              <a:t>always </a:t>
            </a:r>
            <a:r>
              <a:rPr lang="en-US" dirty="0" smtClean="0"/>
              <a:t>surfaced </a:t>
            </a:r>
            <a:r>
              <a:rPr lang="en-US" dirty="0"/>
              <a:t>in the design. Since </a:t>
            </a:r>
            <a:r>
              <a:rPr lang="en-US" dirty="0" smtClean="0"/>
              <a:t>these </a:t>
            </a:r>
            <a:r>
              <a:rPr lang="en-US" dirty="0"/>
              <a:t>parts can not be </a:t>
            </a:r>
            <a:r>
              <a:rPr lang="en-US" dirty="0" smtClean="0"/>
              <a:t>done </a:t>
            </a:r>
            <a:r>
              <a:rPr lang="en-US" dirty="0"/>
              <a:t>away </a:t>
            </a:r>
            <a:r>
              <a:rPr lang="en-US" dirty="0" smtClean="0"/>
              <a:t>with, </a:t>
            </a:r>
            <a:r>
              <a:rPr lang="en-US" dirty="0"/>
              <a:t>we have introduced </a:t>
            </a:r>
            <a:r>
              <a:rPr lang="en-US" dirty="0" smtClean="0"/>
              <a:t>lighter </a:t>
            </a:r>
            <a:r>
              <a:rPr lang="en-US" dirty="0"/>
              <a:t>parts to balance their effects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challenge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00458" y="6383699"/>
            <a:ext cx="15421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Onyewuchi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Ebere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6853"/>
            <a:ext cx="9692640" cy="1325562"/>
          </a:xfrm>
        </p:spPr>
        <p:txBody>
          <a:bodyPr>
            <a:normAutofit fontScale="90000"/>
          </a:bodyPr>
          <a:lstStyle/>
          <a:p>
            <a:r>
              <a:rPr lang="en-US" dirty="0"/>
              <a:t>Brief analysis showing the importance of total vehicle weight on the peddling torque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02415"/>
                <a:ext cx="10515600" cy="48555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>Drag Force on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Pedibus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=1.05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(Drag </a:t>
                </a:r>
                <a:r>
                  <a:rPr lang="en-US" dirty="0"/>
                  <a:t>coefficient for flat surface perpendicular to drag </a:t>
                </a:r>
                <a:r>
                  <a:rPr lang="en-US" dirty="0" smtClean="0"/>
                  <a:t>force)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𝑚𝑝h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=1.226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02415"/>
                <a:ext cx="10515600" cy="4855585"/>
              </a:xfrm>
              <a:blipFill rotWithShape="0">
                <a:blip r:embed="rId2"/>
                <a:stretch>
                  <a:fillRect l="-522" t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100458" y="6383699"/>
            <a:ext cx="15421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Onyewuchi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Ebere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5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4113" y="1948105"/>
            <a:ext cx="7345363" cy="4222749"/>
          </a:xfrm>
        </p:spPr>
        <p:txBody>
          <a:bodyPr>
            <a:normAutofit/>
          </a:bodyPr>
          <a:lstStyle/>
          <a:p>
            <a:r>
              <a:rPr lang="en-US" sz="2000" dirty="0"/>
              <a:t>The pedibus is a pedal-powered vehicle used for transportation that seats a variety number of passengers depending on size.</a:t>
            </a:r>
          </a:p>
          <a:p>
            <a:r>
              <a:rPr lang="en-US" sz="2000" dirty="0"/>
              <a:t>The idea was developed to provide as an eco-friendly traveling entertainment center to attract people of all ages and professions. </a:t>
            </a:r>
          </a:p>
          <a:p>
            <a:pPr marL="1036638" lvl="4" indent="0">
              <a:buNone/>
            </a:pPr>
            <a:endParaRPr lang="en-US" sz="1600" dirty="0"/>
          </a:p>
          <a:p>
            <a:pPr lvl="4"/>
            <a:r>
              <a:rPr lang="en-US" dirty="0" smtClean="0"/>
              <a:t>Some models contain alcohol distribution consoles in the center</a:t>
            </a:r>
            <a:r>
              <a:rPr lang="en-US" sz="1600" dirty="0"/>
              <a:t>.</a:t>
            </a:r>
          </a:p>
          <a:p>
            <a:r>
              <a:rPr lang="en-US" sz="2000" dirty="0"/>
              <a:t>Also referred to as the pedal crawler, </a:t>
            </a:r>
            <a:r>
              <a:rPr lang="en-US" sz="2000" dirty="0" err="1"/>
              <a:t>pubcrawler</a:t>
            </a:r>
            <a:r>
              <a:rPr lang="en-US" sz="2000" dirty="0"/>
              <a:t>, and party bike.  </a:t>
            </a:r>
          </a:p>
          <a:p>
            <a:r>
              <a:rPr lang="en-US" sz="2000" dirty="0"/>
              <a:t>The </a:t>
            </a:r>
            <a:r>
              <a:rPr lang="en-US" sz="2000" dirty="0" err="1"/>
              <a:t>pedibus</a:t>
            </a:r>
            <a:r>
              <a:rPr lang="en-US" sz="2000" dirty="0"/>
              <a:t> has grown in popularity over the last five years.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FE4BAC9-6D41-4691-9299-18EF07EF017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533" y="6352521"/>
            <a:ext cx="1255885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0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6853"/>
            <a:ext cx="969264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Brief analysis showing the importanc</a:t>
            </a:r>
            <a:r>
              <a:rPr lang="en-US" dirty="0"/>
              <a:t>e</a:t>
            </a:r>
            <a:r>
              <a:rPr lang="en-US" dirty="0" smtClean="0"/>
              <a:t> of total vehicle weight on the peddling torque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02415"/>
                <a:ext cx="10515600" cy="48555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>Rolling Resistance on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Pedibus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𝑊𝑒𝑖𝑔h𝑡</m:t>
                    </m:r>
                  </m:oMath>
                </a14:m>
                <a:endParaRPr lang="en-US" i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=.015</m:t>
                    </m:r>
                  </m:oMath>
                </a14:m>
                <a:r>
                  <a:rPr lang="en-US" dirty="0"/>
                  <a:t> average Rolling resistance for car tire on asphalt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𝑊𝑒𝑖𝑔h𝑡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=1361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∗9.81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Rolling Resistance is 25 times as high as wind resistance </a:t>
                </a:r>
              </a:p>
              <a:p>
                <a:r>
                  <a:rPr lang="en-US" dirty="0" smtClean="0"/>
                  <a:t>Dominant factors on rolling resistance are the tire selection and total weight of vehicle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02415"/>
                <a:ext cx="10515600" cy="4855585"/>
              </a:xfrm>
              <a:blipFill rotWithShape="0">
                <a:blip r:embed="rId2"/>
                <a:stretch>
                  <a:fillRect l="-522" t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100458" y="6383699"/>
            <a:ext cx="15421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Onyewuchi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Ebere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5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6853"/>
            <a:ext cx="969264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Brief analysis showing the importanc</a:t>
            </a:r>
            <a:r>
              <a:rPr lang="en-US" dirty="0"/>
              <a:t>e</a:t>
            </a:r>
            <a:r>
              <a:rPr lang="en-US" dirty="0" smtClean="0"/>
              <a:t> of total vehicle weight on the peddling torque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5062" y="2002415"/>
                <a:ext cx="11161295" cy="48555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>Traveling up incline on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Pedibus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𝑊𝑒𝑖𝑔h𝑡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=1361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∗9.81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=7%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𝑖𝑛𝑐𝑙𝑖𝑛𝑒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𝑠𝑙𝑜𝑝𝑒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𝑊𝑒𝑖𝑔h𝑡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𝑠𝑙𝑜𝑝𝑒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=931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Traveling up a moderate incline requires 5 times the force required to overcome rolling resistance</a:t>
                </a:r>
              </a:p>
              <a:p>
                <a:r>
                  <a:rPr lang="en-US" dirty="0" smtClean="0"/>
                  <a:t>Dominant factors on force to travel uphill is the total weight of vehicle</a:t>
                </a:r>
              </a:p>
              <a:p>
                <a:r>
                  <a:rPr lang="en-US" dirty="0" smtClean="0"/>
                  <a:t>The key to minimizing user power input is minimizing total weight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5062" y="2002415"/>
                <a:ext cx="11161295" cy="4855585"/>
              </a:xfrm>
              <a:blipFill rotWithShape="0">
                <a:blip r:embed="rId2"/>
                <a:stretch>
                  <a:fillRect l="-437" t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100458" y="6383699"/>
            <a:ext cx="15421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Onyewuchi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Ebere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2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Here are some of the parts the gave rise to the excess weight.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7802" y="1691322"/>
            <a:ext cx="5506710" cy="1897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884828" y="2565907"/>
            <a:ext cx="625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 suspension and steering assembly</a:t>
            </a:r>
            <a:endParaRPr lang="en-US" dirty="0"/>
          </a:p>
        </p:txBody>
      </p:sp>
      <p:pic>
        <p:nvPicPr>
          <p:cNvPr id="2050" name="Picture 2" descr="http://www.autotrucktoys.com/jeep/images/MP5155260-Jeep-Wrangler-Mopar-J8-Rear-Axle-Assemb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590" y="3514844"/>
            <a:ext cx="4372643" cy="30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4828" y="5020046"/>
            <a:ext cx="3440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Rear axle and rear differential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00458" y="6383699"/>
            <a:ext cx="15421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Onyewuchi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Ebere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72" y="353267"/>
            <a:ext cx="9692640" cy="1325562"/>
          </a:xfrm>
        </p:spPr>
        <p:txBody>
          <a:bodyPr/>
          <a:lstStyle/>
          <a:p>
            <a:r>
              <a:rPr lang="en-US" dirty="0" smtClean="0"/>
              <a:t>Power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356" y="1954053"/>
            <a:ext cx="5171012" cy="4351337"/>
          </a:xfrm>
        </p:spPr>
        <p:txBody>
          <a:bodyPr/>
          <a:lstStyle/>
          <a:p>
            <a:r>
              <a:rPr lang="en-US" dirty="0" smtClean="0"/>
              <a:t>The majority of the resistance force that must be overcome by the passengers is directly related to the total weight of the vehicle</a:t>
            </a:r>
          </a:p>
          <a:p>
            <a:endParaRPr lang="en-US" dirty="0"/>
          </a:p>
          <a:p>
            <a:r>
              <a:rPr lang="en-US" dirty="0" smtClean="0"/>
              <a:t>For traveling up inclines or operating at less than full capacity the vehicle should have a power assist electric motor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917" y="1016048"/>
            <a:ext cx="4890596" cy="5552074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0975" y="2088066"/>
            <a:ext cx="5796900" cy="38328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00458" y="6383699"/>
            <a:ext cx="15421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Onyewuchi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Ebere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Order raw material and parts for construction of Pedibus</a:t>
            </a:r>
          </a:p>
          <a:p>
            <a:pPr marL="0" indent="0">
              <a:buNone/>
            </a:pPr>
            <a:r>
              <a:rPr lang="en-US" dirty="0" smtClean="0"/>
              <a:t>Design and implement a power assist drive system </a:t>
            </a:r>
          </a:p>
          <a:p>
            <a:pPr marL="0" indent="0">
              <a:buNone/>
            </a:pPr>
            <a:r>
              <a:rPr lang="en-US" dirty="0" smtClean="0"/>
              <a:t>Perform more dynamic analysis </a:t>
            </a:r>
          </a:p>
          <a:p>
            <a:pPr marL="0" indent="0">
              <a:buNone/>
            </a:pPr>
            <a:r>
              <a:rPr lang="en-US" dirty="0" smtClean="0"/>
              <a:t>Finalize overall structural design</a:t>
            </a:r>
          </a:p>
          <a:p>
            <a:pPr marL="0" indent="0">
              <a:buNone/>
            </a:pPr>
            <a:r>
              <a:rPr lang="en-US" dirty="0" smtClean="0"/>
              <a:t>Find outside resources to help with assembly</a:t>
            </a:r>
          </a:p>
          <a:p>
            <a:pPr marL="0" indent="0">
              <a:buNone/>
            </a:pPr>
            <a:r>
              <a:rPr lang="en-US" dirty="0" smtClean="0"/>
              <a:t>Run performance test on assembled vehicle </a:t>
            </a:r>
          </a:p>
          <a:p>
            <a:pPr marL="0" indent="0">
              <a:buNone/>
            </a:pPr>
            <a:r>
              <a:rPr lang="en-US" dirty="0" smtClean="0"/>
              <a:t>Keep in close contact with sponsor, advisors, and bicycle mechanic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00458" y="6383699"/>
            <a:ext cx="15421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Onyewuchi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Ebere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0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32" y="-388219"/>
            <a:ext cx="9692640" cy="1325562"/>
          </a:xfrm>
        </p:spPr>
        <p:txBody>
          <a:bodyPr/>
          <a:lstStyle/>
          <a:p>
            <a:pPr algn="l"/>
            <a:r>
              <a:rPr lang="en-US" dirty="0" smtClean="0"/>
              <a:t>Existing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FE4BAC9-6D41-4691-9299-18EF07EF017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pedal-pu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80" y="878051"/>
            <a:ext cx="4726468" cy="3384243"/>
          </a:xfrm>
          <a:prstGeom prst="rect">
            <a:avLst/>
          </a:prstGeom>
        </p:spPr>
      </p:pic>
      <p:pic>
        <p:nvPicPr>
          <p:cNvPr id="6" name="Picture 5" descr="pedibus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025" y="1251284"/>
            <a:ext cx="4638493" cy="2829772"/>
          </a:xfrm>
          <a:prstGeom prst="rect">
            <a:avLst/>
          </a:prstGeom>
        </p:spPr>
      </p:pic>
      <p:pic>
        <p:nvPicPr>
          <p:cNvPr id="7" name="Picture 6" descr="under-three-boxe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5" y="4203001"/>
            <a:ext cx="9559278" cy="25629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33208" y="6469062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James McCord</a:t>
            </a:r>
          </a:p>
        </p:txBody>
      </p:sp>
    </p:spTree>
    <p:extLst>
      <p:ext uri="{BB962C8B-B14F-4D97-AF65-F5344CB8AC3E}">
        <p14:creationId xmlns:p14="http://schemas.microsoft.com/office/powerpoint/2010/main" val="18443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Sponsor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3606" y="1769084"/>
            <a:ext cx="4819554" cy="3931920"/>
          </a:xfrm>
        </p:spPr>
        <p:txBody>
          <a:bodyPr/>
          <a:lstStyle/>
          <a:p>
            <a:r>
              <a:rPr lang="en-US" dirty="0" smtClean="0"/>
              <a:t>Ron Goldstein</a:t>
            </a:r>
          </a:p>
          <a:p>
            <a:r>
              <a:rPr lang="en-US" dirty="0" smtClean="0"/>
              <a:t>Tallahassee Native</a:t>
            </a:r>
          </a:p>
          <a:p>
            <a:r>
              <a:rPr lang="en-US" dirty="0" smtClean="0"/>
              <a:t>Owner of Capitol City </a:t>
            </a:r>
            <a:r>
              <a:rPr lang="en-US" dirty="0" err="1" smtClean="0"/>
              <a:t>Pedicabs</a:t>
            </a:r>
            <a:endParaRPr lang="en-US" dirty="0" smtClean="0"/>
          </a:p>
          <a:p>
            <a:r>
              <a:rPr lang="en-US" dirty="0" smtClean="0"/>
              <a:t>Wants to manufacture the </a:t>
            </a:r>
            <a:r>
              <a:rPr lang="en-US" dirty="0" err="1" smtClean="0"/>
              <a:t>Pedibus</a:t>
            </a:r>
            <a:r>
              <a:rPr lang="en-US" dirty="0" smtClean="0"/>
              <a:t> for sale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FE4BAC9-6D41-4691-9299-18EF07EF0177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 descr="http://capitalcitypedicabs.com/CCPedicabs/Drive_files/advert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" t="15413" r="3956" b="309"/>
          <a:stretch/>
        </p:blipFill>
        <p:spPr bwMode="auto">
          <a:xfrm>
            <a:off x="6794240" y="3808226"/>
            <a:ext cx="3598830" cy="254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00458" y="6383699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James McCord</a:t>
            </a:r>
          </a:p>
        </p:txBody>
      </p:sp>
    </p:spTree>
    <p:extLst>
      <p:ext uri="{BB962C8B-B14F-4D97-AF65-F5344CB8AC3E}">
        <p14:creationId xmlns:p14="http://schemas.microsoft.com/office/powerpoint/2010/main" val="34246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Design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4113" y="2133602"/>
            <a:ext cx="7345363" cy="2624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The Pedibus is broken down into </a:t>
            </a:r>
            <a:r>
              <a:rPr lang="en-US" sz="2200" dirty="0" smtClean="0"/>
              <a:t>three</a:t>
            </a:r>
            <a:r>
              <a:rPr lang="en-US" sz="2200" dirty="0" smtClean="0"/>
              <a:t> </a:t>
            </a:r>
            <a:r>
              <a:rPr lang="en-US" sz="2200" dirty="0"/>
              <a:t>main components</a:t>
            </a:r>
          </a:p>
          <a:p>
            <a:pPr marL="1493838" lvl="4" indent="-457200">
              <a:buFont typeface="+mj-lt"/>
              <a:buAutoNum type="arabicPeriod"/>
            </a:pPr>
            <a:r>
              <a:rPr lang="en-US" sz="2000" dirty="0"/>
              <a:t>Structural </a:t>
            </a:r>
            <a:r>
              <a:rPr lang="en-US" sz="2000" dirty="0" smtClean="0"/>
              <a:t>frame update</a:t>
            </a:r>
            <a:endParaRPr lang="en-US" sz="2000" dirty="0"/>
          </a:p>
          <a:p>
            <a:pPr marL="1493838" lvl="4" indent="-457200">
              <a:buFont typeface="+mj-lt"/>
              <a:buAutoNum type="arabicPeriod"/>
            </a:pPr>
            <a:r>
              <a:rPr lang="en-US" sz="2000" dirty="0"/>
              <a:t>Power </a:t>
            </a:r>
            <a:r>
              <a:rPr lang="en-US" sz="2000" dirty="0" smtClean="0"/>
              <a:t>transmission update</a:t>
            </a:r>
            <a:endParaRPr lang="en-US" sz="2000" dirty="0"/>
          </a:p>
          <a:p>
            <a:pPr marL="1493838" lvl="4" indent="-457200">
              <a:buFont typeface="+mj-lt"/>
              <a:buAutoNum type="arabicPeriod"/>
            </a:pPr>
            <a:r>
              <a:rPr lang="en-US" sz="2000" dirty="0" smtClean="0"/>
              <a:t>Steering and braking update</a:t>
            </a:r>
            <a:endParaRPr lang="en-US" sz="2000" dirty="0"/>
          </a:p>
          <a:p>
            <a:pPr marL="1036638" lvl="4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FE4BAC9-6D41-4691-9299-18EF07EF0177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00458" y="6383699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James McCord</a:t>
            </a:r>
          </a:p>
        </p:txBody>
      </p:sp>
    </p:spTree>
    <p:extLst>
      <p:ext uri="{BB962C8B-B14F-4D97-AF65-F5344CB8AC3E}">
        <p14:creationId xmlns:p14="http://schemas.microsoft.com/office/powerpoint/2010/main" val="302061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Structural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Requirements:</a:t>
            </a:r>
          </a:p>
          <a:p>
            <a:pPr lvl="1"/>
            <a:r>
              <a:rPr lang="en-US" dirty="0"/>
              <a:t>Must be strong enough to support passengers weight</a:t>
            </a:r>
          </a:p>
          <a:p>
            <a:pPr lvl="1"/>
            <a:r>
              <a:rPr lang="en-US" dirty="0"/>
              <a:t>Must be as light weight as possible</a:t>
            </a:r>
          </a:p>
          <a:p>
            <a:pPr lvl="1"/>
            <a:r>
              <a:rPr lang="en-US" dirty="0"/>
              <a:t>Must be low cost</a:t>
            </a:r>
          </a:p>
          <a:p>
            <a:pPr lvl="1"/>
            <a:r>
              <a:rPr lang="en-US" dirty="0"/>
              <a:t>Must be reliable with low maintenance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FE4BAC9-6D41-4691-9299-18EF07EF0177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0083"/>
          <a:stretch/>
        </p:blipFill>
        <p:spPr>
          <a:xfrm rot="20082501">
            <a:off x="4478031" y="3642365"/>
            <a:ext cx="5945425" cy="20435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00458" y="6383699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James McCord</a:t>
            </a:r>
          </a:p>
        </p:txBody>
      </p:sp>
    </p:spTree>
    <p:extLst>
      <p:ext uri="{BB962C8B-B14F-4D97-AF65-F5344CB8AC3E}">
        <p14:creationId xmlns:p14="http://schemas.microsoft.com/office/powerpoint/2010/main" val="6216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Aluminum or steel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 we wanted to make a frame completely of Aluminum but after further analysis and modeling we concluded a mixture of the two would result in the most strength to weight ratio.</a:t>
            </a:r>
          </a:p>
          <a:p>
            <a:r>
              <a:rPr lang="en-US" dirty="0" smtClean="0"/>
              <a:t>Using a minimalistic lower base of two steel rectangular beams to support the majority of the weight and an aluminum substructure above that.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837" y="3683000"/>
            <a:ext cx="4398603" cy="2947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3683000"/>
            <a:ext cx="3754628" cy="2947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00458" y="6383699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James McCord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7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19" y="2667000"/>
            <a:ext cx="4792955" cy="34163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74" y="2667000"/>
            <a:ext cx="4754386" cy="3416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00458" y="6383699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James McCord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scope of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latest conversation the bus also need to be able to support children and sell ice cream</a:t>
            </a:r>
          </a:p>
          <a:p>
            <a:r>
              <a:rPr lang="en-US" dirty="0" smtClean="0"/>
              <a:t>Our top will have adjustable heights for seats and table top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0" y="2942875"/>
            <a:ext cx="6037262" cy="3915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00458" y="6383699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James McCord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3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TC103457515[[fn=View]]</Template>
  <TotalTime>465</TotalTime>
  <Words>876</Words>
  <Application>Microsoft Office PowerPoint</Application>
  <PresentationFormat>Widescreen</PresentationFormat>
  <Paragraphs>212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Century Schoolbook</vt:lpstr>
      <vt:lpstr>Wingdings 2</vt:lpstr>
      <vt:lpstr>View</vt:lpstr>
      <vt:lpstr>1_Office Theme</vt:lpstr>
      <vt:lpstr>Pedibus Development</vt:lpstr>
      <vt:lpstr>Background</vt:lpstr>
      <vt:lpstr>Existing Models</vt:lpstr>
      <vt:lpstr>Sponsor</vt:lpstr>
      <vt:lpstr>Design Concepts</vt:lpstr>
      <vt:lpstr>Structural Frame</vt:lpstr>
      <vt:lpstr>Aluminum or steel</vt:lpstr>
      <vt:lpstr>Improved Design</vt:lpstr>
      <vt:lpstr>New scope of use</vt:lpstr>
      <vt:lpstr>PowerPoint Presentation</vt:lpstr>
      <vt:lpstr>PowerPoint Presentation</vt:lpstr>
      <vt:lpstr>PowerPoint Presentation</vt:lpstr>
      <vt:lpstr>Drive train update</vt:lpstr>
      <vt:lpstr>Pulleys to offset chain</vt:lpstr>
      <vt:lpstr>PowerPoint Presentation</vt:lpstr>
      <vt:lpstr>Drive train update</vt:lpstr>
      <vt:lpstr>Gear Ratio Selection</vt:lpstr>
      <vt:lpstr>Potential challenge</vt:lpstr>
      <vt:lpstr>Brief analysis showing the importance of total vehicle weight on the peddling torque</vt:lpstr>
      <vt:lpstr>Brief analysis showing the importance of total vehicle weight on the peddling torque</vt:lpstr>
      <vt:lpstr>Brief analysis showing the importance of total vehicle weight on the peddling torque</vt:lpstr>
      <vt:lpstr>Here are some of the parts the gave rise to the excess weight.</vt:lpstr>
      <vt:lpstr>Power Improvements</vt:lpstr>
      <vt:lpstr>Budget</vt:lpstr>
      <vt:lpstr>Future plans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studentpro</dc:creator>
  <cp:lastModifiedBy>studentpro</cp:lastModifiedBy>
  <cp:revision>25</cp:revision>
  <dcterms:created xsi:type="dcterms:W3CDTF">2013-11-13T21:38:57Z</dcterms:created>
  <dcterms:modified xsi:type="dcterms:W3CDTF">2013-11-14T18:19:10Z</dcterms:modified>
</cp:coreProperties>
</file>